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22"/>
  </p:notesMasterIdLst>
  <p:sldIdLst>
    <p:sldId id="297" r:id="rId3"/>
    <p:sldId id="298" r:id="rId4"/>
    <p:sldId id="299" r:id="rId5"/>
    <p:sldId id="301" r:id="rId6"/>
    <p:sldId id="300" r:id="rId7"/>
    <p:sldId id="302" r:id="rId8"/>
    <p:sldId id="303" r:id="rId9"/>
    <p:sldId id="304" r:id="rId10"/>
    <p:sldId id="305" r:id="rId11"/>
    <p:sldId id="307" r:id="rId12"/>
    <p:sldId id="306" r:id="rId13"/>
    <p:sldId id="309" r:id="rId14"/>
    <p:sldId id="308" r:id="rId15"/>
    <p:sldId id="311" r:id="rId16"/>
    <p:sldId id="310" r:id="rId17"/>
    <p:sldId id="313" r:id="rId18"/>
    <p:sldId id="312" r:id="rId19"/>
    <p:sldId id="315" r:id="rId20"/>
    <p:sldId id="31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1/14/2020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6851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Design: target groups, interviews, survey methods (interview, survey, samplings), survey plan (schedule, persons)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419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Design: target groups, interviews, survey methods (interview, survey, samplings), survey plan (schedule, persons)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10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266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9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14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71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3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696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812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48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99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29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43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2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23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53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770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170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4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6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90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66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758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1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275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78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lentlms.com/blog/training-needs-analysis-performance-gaps/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lentlms.com/blog/training-needs-analysis-performance-gaps/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Content of session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Pre Training Phase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784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Methods and tools 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2143116"/>
            <a:ext cx="828677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Blackboard or whiteboard. -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“old-fashioned” but effective, you invite trainees to write on the board or ask for their 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feedback on 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that you write on the board.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Overhead projector. 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Allow to write on them and customize presentations easily on the spot.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PowerPoint presentation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one of the most popular lecture methods and can be combined with handouts and other interactive methods.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Video portion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explain sections of the training topic or that present case studies for discussion.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Storytelling. </a:t>
            </a:r>
            <a:r>
              <a:rPr lang="en-US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used as examples of right and wrong ways to perform skills. This method is most effective with debriefing questions, such as: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105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Methods and tools 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910" y="2240525"/>
            <a:ext cx="80010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Quizzes.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stop periodically to administer brief quizzes on information presented.  Pre-quiz and follow-up quiz. Trainees will stay engaged.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Small group discussions.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participants in small groups  - case studies or work situations to discuss or solve.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Case studies.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a problem-oriented way of thinking. Analyzing real job-related situations - how to handle similar situations. Problems as well as solutions.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Q &amp; A sessions.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Informal Q&amp;A sessions most effective with small groups and for updating skills. Followed by  a discussion.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Role-playing.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learn how to handle various situations before facing them on the job.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19922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Methods and tools 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910" y="2240525"/>
            <a:ext cx="80010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Demonstrations.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Tools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or equipment that are part of the training topic to demonstrate the steps being taught or the processes being adopted.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Text-only.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The simplest computer-based training programs offer self-paced training in a text-only format.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CD-ROM.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Training 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programs covering a broad range of workplace topics.  Can also be created by training consultants for the specific needs of the particular organization or individual departments.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Multimedia.</a:t>
            </a: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An advanced form of computer-based training. In addition to text, they provide stimulating graphics, audio, animation, and/or video.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6713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8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Power Point- one of the most popular and powerful training tools.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50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Outline main points and message. Story comes first, then slides.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7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Keep slides simple. Use only three to five bullets and one or two graphics per slide.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7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Keep animation to a minimum. Text and  images can move, blink, fade in,  etc., but most of this movement is only a distraction 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7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Limit the number of slides to between 20 and 30. Comfort information to give out in an hour-long presentation.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734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80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Power Point- one of the most popular and powerful training tools.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50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7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Run your completed presentation a few times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7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Figure out the best place to position yourself. Lighting in the room  - slides are easily visible and enough light for trainees to take notes.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7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7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Begin each session by giving a brief overview of the topic and/or asking participants what they expect to learn before getting into the slide presentation.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6593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ANSWER THE QUESTIONS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What are the training conditions?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Do you have a classroom? How many people will it hold?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What resources are needed/available?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Who is your target audience?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How quickly do you need to accomplish this training?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1243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64305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Role play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4 groups - 4 topics – continue develop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Methods and tools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Prepare presentations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57158" y="5042118"/>
            <a:ext cx="8501122" cy="1815882"/>
            <a:chOff x="357158" y="5042118"/>
            <a:chExt cx="8501122" cy="1815882"/>
          </a:xfrm>
        </p:grpSpPr>
        <p:sp>
          <p:nvSpPr>
            <p:cNvPr id="9" name="TextBox 8"/>
            <p:cNvSpPr txBox="1"/>
            <p:nvPr/>
          </p:nvSpPr>
          <p:spPr>
            <a:xfrm>
              <a:off x="357158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Agriculture pollution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86314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Water regimes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00892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Natural processes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71736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Climate change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815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4545473"/>
              </p:ext>
            </p:extLst>
          </p:nvPr>
        </p:nvGraphicFramePr>
        <p:xfrm>
          <a:off x="432112" y="1535430"/>
          <a:ext cx="8229600" cy="4820920"/>
        </p:xfrm>
        <a:graphic>
          <a:graphicData uri="http://schemas.openxmlformats.org/drawingml/2006/table">
            <a:tbl>
              <a:tblPr firstRow="1" bandRow="1"/>
              <a:tblGrid>
                <a:gridCol w="2057400"/>
                <a:gridCol w="1585938"/>
                <a:gridCol w="2714644"/>
                <a:gridCol w="1871618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SESSIONS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TIME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THEME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RESPONSIBILITY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Session 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00:00 – oo:00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Session</a:t>
                      </a:r>
                      <a:r>
                        <a:rPr lang="en-GB" baseline="0" dirty="0" smtClean="0"/>
                        <a:t> 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Coffee Break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Session 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Lunch Break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Session 4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Session 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Evaluation.</a:t>
                      </a:r>
                      <a:r>
                        <a:rPr lang="en-GB" baseline="0" dirty="0" smtClean="0"/>
                        <a:t> Way Forward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11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57158" y="1571612"/>
          <a:ext cx="8286810" cy="5191760"/>
        </p:xfrm>
        <a:graphic>
          <a:graphicData uri="http://schemas.openxmlformats.org/drawingml/2006/table">
            <a:tbl>
              <a:tblPr firstRow="1" bandRow="1"/>
              <a:tblGrid>
                <a:gridCol w="550271"/>
                <a:gridCol w="3593133"/>
                <a:gridCol w="2071703"/>
                <a:gridCol w="2071703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No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DESCRIPTION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QUANTITY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RESPONSIBILITY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LCD Projector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Wire extension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Flpchart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Flipchart paper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40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Glue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Markers different colours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Folders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Info materials 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Program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Evaluation sheet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Template of participants list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Name tags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4849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64305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Role play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57158" y="5042118"/>
            <a:ext cx="8501122" cy="1815882"/>
            <a:chOff x="357158" y="5042118"/>
            <a:chExt cx="8501122" cy="1815882"/>
          </a:xfrm>
        </p:grpSpPr>
        <p:sp>
          <p:nvSpPr>
            <p:cNvPr id="8" name="TextBox 7"/>
            <p:cNvSpPr txBox="1"/>
            <p:nvPr/>
          </p:nvSpPr>
          <p:spPr>
            <a:xfrm>
              <a:off x="357158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Agriculture pollution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86314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Water regimes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000892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Natural processes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71736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Climate change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11560" y="2644170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3200" b="1" dirty="0">
                <a:solidFill>
                  <a:srgbClr val="FF0000"/>
                </a:solidFill>
              </a:rPr>
              <a:t>Training program</a:t>
            </a:r>
          </a:p>
          <a:p>
            <a:pPr lvl="0" algn="ctr"/>
            <a:r>
              <a:rPr lang="en-GB" sz="3200" b="1" dirty="0">
                <a:solidFill>
                  <a:srgbClr val="FF0000"/>
                </a:solidFill>
              </a:rPr>
              <a:t>List of equipment, tools, materials</a:t>
            </a:r>
          </a:p>
        </p:txBody>
      </p:sp>
    </p:spTree>
    <p:extLst>
      <p:ext uri="{BB962C8B-B14F-4D97-AF65-F5344CB8AC3E}">
        <p14:creationId xmlns:p14="http://schemas.microsoft.com/office/powerpoint/2010/main" val="4156719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1419234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OBJECTIVE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57290" y="2428868"/>
            <a:ext cx="63579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By the end of the session participants will learn and </a:t>
            </a:r>
            <a:r>
              <a:rPr kumimoji="0" lang="en-GB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practice</a:t>
            </a:r>
            <a:r>
              <a:rPr kumimoji="0" lang="en-GB" sz="40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 how to prepare for a training course</a:t>
            </a:r>
          </a:p>
        </p:txBody>
      </p:sp>
    </p:spTree>
    <p:extLst>
      <p:ext uri="{BB962C8B-B14F-4D97-AF65-F5344CB8AC3E}">
        <p14:creationId xmlns:p14="http://schemas.microsoft.com/office/powerpoint/2010/main" val="1677313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Training needs assessment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Defining training objectives, topics/themes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Methods and tools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Preparing training program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Preparing checklist of materials, equipment, facilities needed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3460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Develop course content (needs assessment) –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The Baseline</a:t>
            </a:r>
          </a:p>
        </p:txBody>
      </p:sp>
      <p:grpSp>
        <p:nvGrpSpPr>
          <p:cNvPr id="7" name="Group 16"/>
          <p:cNvGrpSpPr/>
          <p:nvPr/>
        </p:nvGrpSpPr>
        <p:grpSpPr>
          <a:xfrm>
            <a:off x="0" y="2643182"/>
            <a:ext cx="3714776" cy="2357454"/>
            <a:chOff x="2000232" y="2786058"/>
            <a:chExt cx="5072098" cy="3714776"/>
          </a:xfrm>
        </p:grpSpPr>
        <p:grpSp>
          <p:nvGrpSpPr>
            <p:cNvPr id="8" name="Group 15"/>
            <p:cNvGrpSpPr/>
            <p:nvPr/>
          </p:nvGrpSpPr>
          <p:grpSpPr>
            <a:xfrm>
              <a:off x="2714612" y="2786058"/>
              <a:ext cx="3786214" cy="3714776"/>
              <a:chOff x="2714612" y="2285992"/>
              <a:chExt cx="3786214" cy="3714776"/>
            </a:xfrm>
          </p:grpSpPr>
          <p:sp>
            <p:nvSpPr>
              <p:cNvPr id="11" name="Parallelogram 10"/>
              <p:cNvSpPr/>
              <p:nvPr/>
            </p:nvSpPr>
            <p:spPr>
              <a:xfrm>
                <a:off x="2714612" y="4929198"/>
                <a:ext cx="3571900" cy="1071570"/>
              </a:xfrm>
              <a:prstGeom prst="parallelogram">
                <a:avLst>
                  <a:gd name="adj" fmla="val 63460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18904924" lon="20749676" rev="21526449"/>
                </a:camera>
                <a:lightRig rig="threePt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" name="Parallelogram 11"/>
              <p:cNvSpPr/>
              <p:nvPr/>
            </p:nvSpPr>
            <p:spPr>
              <a:xfrm>
                <a:off x="2928926" y="2285992"/>
                <a:ext cx="3571900" cy="1071570"/>
              </a:xfrm>
              <a:prstGeom prst="parallelogram">
                <a:avLst>
                  <a:gd name="adj" fmla="val 63460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18904924" lon="20749676" rev="21526449"/>
                </a:camera>
                <a:lightRig rig="threePt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" name="Up-Down Arrow 12"/>
              <p:cNvSpPr/>
              <p:nvPr/>
            </p:nvSpPr>
            <p:spPr>
              <a:xfrm>
                <a:off x="4214810" y="3286124"/>
                <a:ext cx="642942" cy="1714512"/>
              </a:xfrm>
              <a:prstGeom prst="up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701846">
                <a:off x="3346274" y="5228150"/>
                <a:ext cx="2357454" cy="43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Actual Performance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591699">
                <a:off x="3498675" y="2584945"/>
                <a:ext cx="2357454" cy="43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Required Performance</a:t>
                </a: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000232" y="4429132"/>
              <a:ext cx="2357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GAP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14876" y="4429132"/>
              <a:ext cx="23574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NEED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286248" y="2928934"/>
            <a:ext cx="435771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WHY: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IDENTIFY THE TRAINING CONTENT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FOUNDATION OF TRAINING PLAN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PROVIDES BASELINE FOR EVALUATION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ENSURE RELEVANT TRAINING IS DELIVERED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75770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Develop course content (needs assessment) –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The Baseline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512" y="2571744"/>
            <a:ext cx="9144000" cy="2432281"/>
            <a:chOff x="0" y="2571744"/>
            <a:chExt cx="9144000" cy="2432281"/>
          </a:xfrm>
        </p:grpSpPr>
        <p:sp>
          <p:nvSpPr>
            <p:cNvPr id="8" name="Rectangle 7"/>
            <p:cNvSpPr/>
            <p:nvPr/>
          </p:nvSpPr>
          <p:spPr>
            <a:xfrm>
              <a:off x="2500298" y="2571744"/>
              <a:ext cx="4572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THE PROCESS - WHAT IS REQUIRED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733388"/>
              <a:ext cx="335755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ACTUAL LEVEL</a:t>
              </a:r>
              <a:endPara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715240" y="4357694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Analyse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6572264" y="4643446"/>
              <a:ext cx="1143008" cy="1588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0" y="4357694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Problem &amp; need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71736" y="4357694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Design of needs</a:t>
              </a:r>
            </a:p>
          </p:txBody>
        </p:sp>
        <p:cxnSp>
          <p:nvCxnSpPr>
            <p:cNvPr id="14" name="Straight Arrow Connector 13"/>
            <p:cNvCxnSpPr>
              <a:stCxn id="12" idx="3"/>
              <a:endCxn id="13" idx="1"/>
            </p:cNvCxnSpPr>
            <p:nvPr/>
          </p:nvCxnSpPr>
          <p:spPr>
            <a:xfrm>
              <a:off x="1428760" y="4680860"/>
              <a:ext cx="1142976" cy="1588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5" name="Straight Arrow Connector 14"/>
            <p:cNvCxnSpPr>
              <a:stCxn id="13" idx="3"/>
              <a:endCxn id="16" idx="1"/>
            </p:cNvCxnSpPr>
            <p:nvPr/>
          </p:nvCxnSpPr>
          <p:spPr>
            <a:xfrm>
              <a:off x="4000496" y="4680860"/>
              <a:ext cx="1214446" cy="1588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5214942" y="4357694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Collect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data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68001" y="3743270"/>
              <a:ext cx="177599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WHERE TO GO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1714480" y="3929066"/>
              <a:ext cx="5572164" cy="1588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6098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Training Objective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786058"/>
            <a:ext cx="74295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Clear purpose of the training. Is it: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 - performance gap 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 - knowledge gap?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 - to learn a new skill 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3394981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Training Objective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357430"/>
            <a:ext cx="74295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S M A R T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S – Specific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‘who,’ ‘what,’ and ‘where ’.  Who will demonstrate what skill, and where?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 – Measurable – 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’how ’. How was the skill demonstrated? Can the demonstrated skill be observed?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 – Attainable -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the training objectives are realistic given the set amount of time and resources. Is it actually be possible to attain the goals given the situation?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R – Relevant -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‘why’ Need to know why they are in training and what they can get out of it.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 – Time-bound –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‘when’.  An objective  without a deadline is just a dream.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hlinkClick r:id="rId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8835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Vague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 “Participants will learn on risks of nitrate as agriculture polluter.”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SMART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: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“By the end of the session </a:t>
            </a:r>
            <a:r>
              <a:rPr kumimoji="0" lang="en-GB" sz="3200" b="0" i="1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(Time-bound, Attainable)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, the participants will be able to measure  water nitrate level </a:t>
            </a:r>
            <a:r>
              <a:rPr kumimoji="0" lang="en-GB" sz="3200" b="0" i="1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(Specific, Measurable)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using </a:t>
            </a:r>
            <a:r>
              <a:rPr kumimoji="0" lang="en-GB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Aquaread’s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nitrate testing equipment </a:t>
            </a:r>
            <a:r>
              <a:rPr kumimoji="0" lang="en-GB" sz="3200" b="0" i="1" u="sng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(Relevant)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.”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001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1196752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Role play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4 groups - 4 topics – 1 trainer – the rest trainees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Needs assessment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Objectives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Themes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57158" y="5042118"/>
            <a:ext cx="8501122" cy="1815882"/>
            <a:chOff x="357158" y="5042118"/>
            <a:chExt cx="8501122" cy="1815882"/>
          </a:xfrm>
        </p:grpSpPr>
        <p:sp>
          <p:nvSpPr>
            <p:cNvPr id="9" name="TextBox 8"/>
            <p:cNvSpPr txBox="1"/>
            <p:nvPr/>
          </p:nvSpPr>
          <p:spPr>
            <a:xfrm>
              <a:off x="357158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Agriculture pollution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86314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Water regimes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00892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Natural processes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71736" y="5042118"/>
              <a:ext cx="1857388" cy="181588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Climate change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714065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1199</Words>
  <Application>Microsoft Office PowerPoint</Application>
  <PresentationFormat>Affichage à l'écran (4:3)</PresentationFormat>
  <Paragraphs>288</Paragraphs>
  <Slides>19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19</vt:i4>
      </vt:variant>
    </vt:vector>
  </HeadingPairs>
  <TitlesOfParts>
    <vt:vector size="21" baseType="lpstr">
      <vt:lpstr>2_Office Theme</vt:lpstr>
      <vt:lpstr>3_Office Theme</vt:lpstr>
      <vt:lpstr>Content of session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CP</cp:lastModifiedBy>
  <cp:revision>37</cp:revision>
  <dcterms:created xsi:type="dcterms:W3CDTF">2019-07-18T19:19:51Z</dcterms:created>
  <dcterms:modified xsi:type="dcterms:W3CDTF">2020-01-14T14:22:23Z</dcterms:modified>
</cp:coreProperties>
</file>